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435" r:id="rId4"/>
    <p:sldId id="550" r:id="rId5"/>
    <p:sldId id="493" r:id="rId6"/>
    <p:sldId id="495" r:id="rId7"/>
    <p:sldId id="565" r:id="rId8"/>
    <p:sldId id="494" r:id="rId9"/>
    <p:sldId id="501" r:id="rId10"/>
    <p:sldId id="563" r:id="rId11"/>
    <p:sldId id="564" r:id="rId12"/>
    <p:sldId id="499" r:id="rId13"/>
    <p:sldId id="558" r:id="rId14"/>
    <p:sldId id="566" r:id="rId15"/>
    <p:sldId id="567" r:id="rId16"/>
    <p:sldId id="568" r:id="rId17"/>
    <p:sldId id="569" r:id="rId18"/>
    <p:sldId id="570" r:id="rId19"/>
    <p:sldId id="571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421" r:id="rId36"/>
    <p:sldId id="587" r:id="rId37"/>
    <p:sldId id="588" r:id="rId38"/>
    <p:sldId id="590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5AAD13D-E418-4076-B9BD-DE47CC8375E1}">
          <p14:sldIdLst>
            <p14:sldId id="394"/>
            <p14:sldId id="435"/>
            <p14:sldId id="550"/>
          </p14:sldIdLst>
        </p14:section>
        <p14:section name="Associative Arrays" id="{66BC834F-CF92-4FB2-A3D9-149344B77710}">
          <p14:sldIdLst>
            <p14:sldId id="493"/>
            <p14:sldId id="495"/>
            <p14:sldId id="565"/>
            <p14:sldId id="494"/>
            <p14:sldId id="501"/>
            <p14:sldId id="563"/>
            <p14:sldId id="564"/>
            <p14:sldId id="499"/>
            <p14:sldId id="558"/>
          </p14:sldIdLst>
        </p14:section>
        <p14:section name="Functions" id="{5BC3B571-8BDA-492C-A559-C4611AABCE40}">
          <p14:sldIdLst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Summary" id="{B141AA3C-EF1B-49B3-AB95-6D27686C83C8}">
          <p14:sldIdLst>
            <p14:sldId id="421"/>
            <p14:sldId id="587"/>
            <p14:sldId id="588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663606"/>
    <a:srgbClr val="F9E6AB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6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9/21/2017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5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3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5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0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9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3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7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0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B445A-7F7F-4C02-A7A1-97D666181B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C1F17-995A-48B0-9D70-4FAB3F85ED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1478B-4F92-4E12-A02C-28A6B3334F1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F55A3-0552-4D9A-8F18-6DFB49A0DE2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softuni.foundation/" TargetMode="External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://softuni.org/" TargetMode="Externa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Advanced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66413" y="1905000"/>
            <a:ext cx="7382341" cy="17526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Associative Arrays,</a:t>
            </a:r>
          </a:p>
          <a:p>
            <a:r>
              <a:rPr lang="en-US"/>
              <a:t>Multidimensional Arrays and Functions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27" y="3687957"/>
            <a:ext cx="4123237" cy="264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737E4D-2034-42E9-A94E-E14FA13BBCC1}"/>
              </a:ext>
            </a:extLst>
          </p:cNvPr>
          <p:cNvSpPr txBox="1"/>
          <p:nvPr/>
        </p:nvSpPr>
        <p:spPr>
          <a:xfrm rot="576164">
            <a:off x="5116700" y="380757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Syntax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0B9E2-5779-40A8-BFB3-6E543B1C5E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B9A44-DBCB-4A45-A018-8AFFBB2C42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2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40CE875C-EA0F-4987-80BD-E566646D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277189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$</a:t>
            </a:r>
            <a:r>
              <a:rPr lang="en-US" sz="2800" dirty="0" err="1"/>
              <a:t>arr</a:t>
            </a:r>
            <a:r>
              <a:rPr lang="en-US" sz="2800" dirty="0"/>
              <a:t> = ['Sofia','20', 'Varna','10', 'Sofia','5'];</a:t>
            </a:r>
          </a:p>
          <a:p>
            <a:r>
              <a:rPr lang="en-US" sz="2800" dirty="0"/>
              <a:t>$sums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800" dirty="0"/>
              <a:t>;</a:t>
            </a:r>
          </a:p>
          <a:p>
            <a:r>
              <a:rPr lang="en-US" sz="2800" dirty="0"/>
              <a:t>for ($</a:t>
            </a:r>
            <a:r>
              <a:rPr lang="en-US" sz="2800" dirty="0" err="1"/>
              <a:t>i</a:t>
            </a:r>
            <a:r>
              <a:rPr lang="en-US" sz="2800" dirty="0"/>
              <a:t> = 0; $</a:t>
            </a:r>
            <a:r>
              <a:rPr lang="en-US" sz="2800" dirty="0" err="1"/>
              <a:t>i</a:t>
            </a:r>
            <a:r>
              <a:rPr lang="en-US" sz="2800" dirty="0"/>
              <a:t> &lt; count($</a:t>
            </a:r>
            <a:r>
              <a:rPr lang="en-US" sz="2800" dirty="0" err="1"/>
              <a:t>arr</a:t>
            </a:r>
            <a:r>
              <a:rPr lang="en-US" sz="2800" dirty="0"/>
              <a:t>); $</a:t>
            </a:r>
            <a:r>
              <a:rPr lang="en-US" sz="2800" dirty="0" err="1"/>
              <a:t>i</a:t>
            </a:r>
            <a:r>
              <a:rPr lang="en-US" sz="2800" dirty="0"/>
              <a:t> += 2) {</a:t>
            </a:r>
          </a:p>
          <a:p>
            <a:r>
              <a:rPr lang="en-US" sz="2800" dirty="0"/>
              <a:t>list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/>
              <a:t>$town, $income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$</a:t>
            </a:r>
            <a:r>
              <a:rPr lang="en-US" sz="2800" dirty="0" err="1"/>
              <a:t>arr</a:t>
            </a:r>
            <a:r>
              <a:rPr lang="en-US" sz="2800" dirty="0"/>
              <a:t>[$</a:t>
            </a:r>
            <a:r>
              <a:rPr lang="en-US" sz="2800" dirty="0" err="1"/>
              <a:t>i</a:t>
            </a:r>
            <a:r>
              <a:rPr lang="en-US" sz="2800" dirty="0"/>
              <a:t>], $</a:t>
            </a:r>
            <a:r>
              <a:rPr lang="en-US" sz="2800" dirty="0" err="1"/>
              <a:t>arr</a:t>
            </a:r>
            <a:r>
              <a:rPr lang="en-US" sz="2800" dirty="0"/>
              <a:t>[$i+1]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 </a:t>
            </a:r>
          </a:p>
          <a:p>
            <a:r>
              <a:rPr lang="en-US" sz="2800" dirty="0"/>
              <a:t>if ( ! </a:t>
            </a:r>
            <a:r>
              <a:rPr lang="en-US" sz="2800" dirty="0" err="1"/>
              <a:t>isset</a:t>
            </a:r>
            <a:r>
              <a:rPr lang="en-US" sz="2800" dirty="0"/>
              <a:t>($sums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$town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))</a:t>
            </a:r>
          </a:p>
          <a:p>
            <a:r>
              <a:rPr lang="en-US" sz="2800" dirty="0"/>
              <a:t>  $sums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$town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$income;</a:t>
            </a:r>
          </a:p>
          <a:p>
            <a:r>
              <a:rPr lang="en-US" sz="2800" dirty="0"/>
              <a:t>else</a:t>
            </a:r>
          </a:p>
          <a:p>
            <a:r>
              <a:rPr lang="en-US" sz="2800" dirty="0"/>
              <a:t>  $sums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$town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$income;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 err="1"/>
              <a:t>print_r</a:t>
            </a:r>
            <a:r>
              <a:rPr lang="en-US" sz="2800" dirty="0"/>
              <a:t>($sums);</a:t>
            </a:r>
          </a:p>
          <a:p>
            <a:endParaRPr lang="en-US" sz="2800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6932612" y="4536620"/>
            <a:ext cx="3962400" cy="1437820"/>
          </a:xfrm>
          <a:prstGeom prst="wedgeRoundRectCallout">
            <a:avLst>
              <a:gd name="adj1" fmla="val -186885"/>
              <a:gd name="adj2" fmla="val -16166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list($town,..)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Assign variables as if they were an array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2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Counting Letters in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744200" cy="5173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"Learning PHP is fun! ";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$letters = [];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strtoupper($text);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$char = $text[$i];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(ord($char) &gt;= ord('A') &amp;&amp; ord($char) &lt;= ord('Z')) {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($letters[$char])) {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$letters[$char]++;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 = 1;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print_r($letters);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627812" y="3940828"/>
            <a:ext cx="3962400" cy="1012172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isset($array[$i])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checks if the key exists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869900"/>
            <a:ext cx="109728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Associative Arrays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4308" y="1883834"/>
            <a:ext cx="5838741" cy="2535766"/>
            <a:chOff x="3174308" y="3712634"/>
            <a:chExt cx="5838741" cy="25357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703">
              <a:off x="3174308" y="4142076"/>
              <a:ext cx="5838741" cy="126929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612" y="3712634"/>
              <a:ext cx="2438400" cy="2535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4572000"/>
            <a:ext cx="10363200" cy="820600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9A15F-D5C1-40F3-B59B-FD492EA2C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828800"/>
            <a:ext cx="6463492" cy="209523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952B96-28DC-4A97-87F7-9FA88E0A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7922" y="5486400"/>
            <a:ext cx="8938472" cy="688256"/>
          </a:xfrm>
        </p:spPr>
        <p:txBody>
          <a:bodyPr/>
          <a:lstStyle/>
          <a:p>
            <a:r>
              <a:rPr lang="en-US" dirty="0"/>
              <a:t>Organize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US" dirty="0"/>
              <a:t> the code</a:t>
            </a:r>
          </a:p>
        </p:txBody>
      </p:sp>
    </p:spTree>
    <p:extLst>
      <p:ext uri="{BB962C8B-B14F-4D97-AF65-F5344CB8AC3E}">
        <p14:creationId xmlns:p14="http://schemas.microsoft.com/office/powerpoint/2010/main" val="368149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066800"/>
            <a:ext cx="11542799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are named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Declared with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accept parameters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Help organize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8417" y="4038600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$sideA * $sideB;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rectangleArea(5, 6);</a:t>
            </a:r>
          </a:p>
        </p:txBody>
      </p:sp>
      <p:pic>
        <p:nvPicPr>
          <p:cNvPr id="1026" name="Picture 2" descr="http://pad1.whstatic.com/images/thumb/1/1a/Calculate-the-Area-of-a-Rectangle-Step-2-Version-2.jpg/670px-Calculate-the-Area-of-a-Rectangle-Step-2-Versi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8" y="4038600"/>
            <a:ext cx="2600404" cy="19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42488"/>
            <a:ext cx="10134600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strIsEqual($str1, $str2,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$ignoreCase = 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($ignoreCase)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$result = strtolower($str1) == strtolower($str2);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$result = $str1 == $str2;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$result;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strIsEqual("nakov", "NaKOv", true); // 1 (true)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strIsEqual("nakov", "NAKOV"); // 1 (true)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strIsEqual("nakov", "Nakov", false); // "" (false)</a:t>
            </a:r>
          </a:p>
        </p:txBody>
      </p:sp>
    </p:spTree>
    <p:extLst>
      <p:ext uri="{BB962C8B-B14F-4D97-AF65-F5344CB8AC3E}">
        <p14:creationId xmlns:p14="http://schemas.microsoft.com/office/powerpoint/2010/main" val="9745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Parameters: Pass by Reference</a:t>
            </a:r>
            <a:endParaRPr lang="bg-BG" dirty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dirty="0"/>
              <a:t>By default PHP passes arguments to 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value</a:t>
            </a:r>
          </a:p>
          <a:p>
            <a:pPr lvl="1"/>
            <a:r>
              <a:rPr lang="en-US" dirty="0"/>
              <a:t>Changed arguments in the function will be lost after it ends</a:t>
            </a:r>
          </a:p>
          <a:p>
            <a:pPr lvl="1"/>
            <a:r>
              <a:rPr lang="en-US" dirty="0"/>
              <a:t>To force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</a:t>
            </a:r>
            <a:r>
              <a:rPr lang="en-US" dirty="0">
                <a:solidFill>
                  <a:srgbClr val="F3CD60"/>
                </a:solidFill>
              </a:rPr>
              <a:t>reference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 prefix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2036" y="3352800"/>
            <a:ext cx="1006157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changeValue(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 . "\n"; 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$num; // 102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  <a:endParaRPr lang="bg-BG" dirty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>
                <a:solidFill>
                  <a:srgbClr val="FFC000"/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func_get_args()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20, 30), '&lt;br /&gt;'; // 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9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 (2)</a:t>
            </a:r>
            <a:endParaRPr lang="bg-BG" dirty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5.6+ may include the </a:t>
            </a:r>
            <a:r>
              <a:rPr lang="en-US" sz="3200" i="1" dirty="0"/>
              <a:t>...</a:t>
            </a:r>
            <a:r>
              <a:rPr lang="en-US" sz="3200" dirty="0"/>
              <a:t> token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…$params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...$params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$params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20, 30), '&lt;br /&gt;'; // 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from a Function</a:t>
            </a:r>
            <a:endParaRPr lang="bg-BG" dirty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Functions can return values with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/>
              <a:t> statement</a:t>
            </a:r>
            <a:endParaRPr lang="en-US" sz="3200" dirty="0">
              <a:latin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Accepts only one argument – the value to be returned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Exits the function</a:t>
            </a:r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To return multiple values you can use arrays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It’s not obligatory for a function to return a value</a:t>
            </a:r>
            <a:endParaRPr lang="bg-BG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0084" y="3242608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example($arg)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The following code will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be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$arg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/>
              <a:t>Associative Arrays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Array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Multidimensional Arrays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Return statement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Procedures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Arguments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Type hinting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/>
              <a:t>Variables </a:t>
            </a:r>
            <a:r>
              <a:rPr lang="en-US" sz="3000" dirty="0"/>
              <a:t>scope</a:t>
            </a:r>
            <a:endParaRPr lang="ru-RU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assigns multiple variables from array items</a:t>
            </a:r>
          </a:p>
          <a:p>
            <a:pPr lvl="2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200" dirty="0"/>
              <a:t> is NOT a function, but a language construct</a:t>
            </a:r>
          </a:p>
          <a:p>
            <a:pPr lvl="2"/>
            <a:r>
              <a:rPr lang="en-US" sz="3200" dirty="0"/>
              <a:t>Works only for numerical arrays and assumes indexes start at 0</a:t>
            </a:r>
            <a:endParaRPr lang="bg-BG" sz="3200" dirty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 from a Function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58008"/>
            <a:ext cx="1028372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[0, 1, 2]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list($a, $b, $c) = smallNumbers();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6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Hinting/Declaration</a:t>
            </a:r>
            <a:endParaRPr lang="bg-BG" dirty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In later version of PHP you can hint the </a:t>
            </a:r>
            <a:r>
              <a:rPr lang="en-US" sz="3200" dirty="0">
                <a:solidFill>
                  <a:srgbClr val="F3CD60"/>
                </a:solidFill>
              </a:rPr>
              <a:t>expected type </a:t>
            </a:r>
            <a:r>
              <a:rPr lang="en-US" sz="3200" dirty="0"/>
              <a:t>of the arguments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In PHP 7+ You can also hint the </a:t>
            </a:r>
            <a:r>
              <a:rPr lang="en-US" dirty="0">
                <a:solidFill>
                  <a:srgbClr val="F3CD60"/>
                </a:solidFill>
              </a:rPr>
              <a:t>return type</a:t>
            </a:r>
            <a:r>
              <a:rPr lang="en-US" dirty="0"/>
              <a:t> of the function</a:t>
            </a:r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2800" dirty="0"/>
              <a:t>By default, PHP will </a:t>
            </a:r>
            <a:r>
              <a:rPr lang="en-US" sz="2800" dirty="0">
                <a:solidFill>
                  <a:srgbClr val="F3CD60"/>
                </a:solidFill>
              </a:rPr>
              <a:t>coerce</a:t>
            </a:r>
            <a:r>
              <a:rPr lang="en-US" sz="2800" dirty="0"/>
              <a:t> values of the wrong type into the expected scalar type if possible.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It is possible to enable </a:t>
            </a:r>
            <a:r>
              <a:rPr lang="en-US" sz="2800" dirty="0">
                <a:solidFill>
                  <a:srgbClr val="F3CD60"/>
                </a:solidFill>
              </a:rPr>
              <a:t>strict mode</a:t>
            </a:r>
            <a:r>
              <a:rPr lang="en-US" sz="2800" dirty="0"/>
              <a:t> on a per-file basis. </a:t>
            </a:r>
            <a:endParaRPr lang="en-US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533" y="3048000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declare(</a:t>
            </a:r>
            <a:r>
              <a:rPr lang="en-US" b="1" dirty="0" err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strict_types</a:t>
            </a: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1);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Strict mode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example(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$arg):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The returned result should be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$arg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Functions</a:t>
            </a:r>
            <a:endParaRPr lang="bg-BG" dirty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147762"/>
            <a:ext cx="11201400" cy="54054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invoked through the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printSomething($arg)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'printSomething';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$a(5);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invokes the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printSomething(5)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You can check if function is declared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/>
              <a:t>Functions 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000" dirty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Once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/>
              <a:t> function is called,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/>
              <a:t> gets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 on Functions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 !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function_exists('func')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func($arg) 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 functions </a:t>
            </a:r>
            <a:r>
              <a:rPr lang="en-US" dirty="0"/>
              <a:t>are functions with no name</a:t>
            </a:r>
          </a:p>
          <a:p>
            <a:pPr lvl="1"/>
            <a:r>
              <a:rPr lang="en-US" dirty="0"/>
              <a:t>In 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Closures </a:t>
            </a:r>
            <a:r>
              <a:rPr lang="en-US" dirty="0"/>
              <a:t>are usually implemented that 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$array = array("Team Building, Vitosha", "Nakov", "studying programming", "SoftUni");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function($a, $b)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print_r($array);</a:t>
            </a:r>
          </a:p>
        </p:txBody>
      </p:sp>
    </p:spTree>
    <p:extLst>
      <p:ext uri="{BB962C8B-B14F-4D97-AF65-F5344CB8AC3E}">
        <p14:creationId xmlns:p14="http://schemas.microsoft.com/office/powerpoint/2010/main" val="17974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PHP (like Python and JavaScript)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668000" cy="3029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printName($firstName, $lastName = NULL)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$name = $firstName;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(isset($lastName))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$name .= ' ' . $lastName;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$name;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2400"/>
            <a:ext cx="3468601" cy="1200008"/>
          </a:xfrm>
          <a:prstGeom prst="wedgeRoundRectCallout">
            <a:avLst>
              <a:gd name="adj1" fmla="val -120681"/>
              <a:gd name="adj2" fmla="val 4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3CD60"/>
                </a:solidFill>
              </a:rPr>
              <a:t>AVOID THIS</a:t>
            </a:r>
            <a:endParaRPr lang="en-US" sz="2800" b="1" noProof="1">
              <a:solidFill>
                <a:srgbClr val="F3CD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803101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isPalindrome($str)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($i = 0; $i &lt; strlen($str) / 2; $i++)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($str[$i] != $str[strlen($str) - $i - 1])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75212" y="5142203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1180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dayOfWeek(string $day)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($day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($day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393606" y="2590800"/>
            <a:ext cx="3720606" cy="1600200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PHP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11813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2ABB7-CB74-4191-B3DB-4B1C3FEC9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48" y="1218266"/>
            <a:ext cx="571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47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5504000"/>
            <a:ext cx="6480175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026499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0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#PHP-Web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85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Scope</a:t>
            </a:r>
            <a:endParaRPr lang="bg-BG" dirty="0"/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36" y="1151121"/>
            <a:ext cx="11804822" cy="5478279"/>
          </a:xfrm>
        </p:spPr>
        <p:txBody>
          <a:bodyPr>
            <a:normAutofit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sz="3200" dirty="0"/>
              <a:t> 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/>
              <a:t>and other built-in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/>
              <a:t>Variables, declared in functions</a:t>
            </a:r>
          </a:p>
          <a:p>
            <a:pPr lvl="1"/>
            <a:r>
              <a:rPr lang="en-US" sz="3000" dirty="0"/>
              <a:t>Exist only until the end of function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local function scope</a:t>
            </a:r>
            <a:r>
              <a:rPr lang="en-US" sz="3000" dirty="0"/>
              <a:t>)</a:t>
            </a:r>
          </a:p>
          <a:p>
            <a:r>
              <a:rPr lang="en-US" sz="3200" dirty="0"/>
              <a:t>Files being included inherit the variable scope of the caller</a:t>
            </a:r>
          </a:p>
          <a:p>
            <a:r>
              <a:rPr lang="en-US" sz="3200" dirty="0"/>
              <a:t>Variables declared outside of a function are not accessible in it</a:t>
            </a:r>
            <a:endParaRPr lang="bg-BG" sz="32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1"/>
            <a:ext cx="998547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$_GET['firstName'] . $_GET['lastName'];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7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Global Keyword</a:t>
            </a:r>
            <a:endParaRPr lang="bg-BG"/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dirty="0"/>
              <a:t>Variables outside of a function are not accessible in it: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>
              <a:spcBef>
                <a:spcPts val="1800"/>
              </a:spcBef>
            </a:pPr>
            <a:r>
              <a:rPr lang="en-US" sz="2800" dirty="0"/>
              <a:t>To access an external variable use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/>
              <a:t> keyword</a:t>
            </a:r>
            <a:endParaRPr lang="bg-BG" sz="28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7272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"test"; // global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$a; </a:t>
            </a: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output 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$a; // the global variable $a is included in the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$a; // this will output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 variable in PHP is declared with its first assignment</a:t>
            </a:r>
            <a:endParaRPr lang="bg-BG" sz="3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print_r($arr);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outputs 0, 1, 2, 3, 4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15;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($a == 5) { $five = 'five';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 $five = 'not 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$five;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 five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variables in PHP are initialized only once (on demand)</a:t>
            </a:r>
          </a:p>
          <a:p>
            <a:pPr lvl="1"/>
            <a:r>
              <a:rPr lang="en-US" dirty="0"/>
              <a:t>Their existing values are preserved in the next function calls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Keyword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0; // initialized at the first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$count++; // executed at each function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// callMe()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// callMe() is called 2 times</a:t>
            </a:r>
          </a:p>
        </p:txBody>
      </p:sp>
    </p:spTree>
    <p:extLst>
      <p:ext uri="{BB962C8B-B14F-4D97-AF65-F5344CB8AC3E}">
        <p14:creationId xmlns:p14="http://schemas.microsoft.com/office/powerpoint/2010/main" val="10993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PHP supports associative arrays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Key=&gt;Value pairs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PHP code may define and invoke functions</a:t>
            </a:r>
          </a:p>
          <a:p>
            <a:pPr lvl="1"/>
            <a:r>
              <a:rPr lang="en-US" sz="3000" dirty="0"/>
              <a:t>Functions may take parameters and return value</a:t>
            </a:r>
          </a:p>
          <a:p>
            <a:pPr lvl="1"/>
            <a:r>
              <a:rPr lang="en-US" sz="3000" dirty="0"/>
              <a:t>Functions support type hinting/declaration</a:t>
            </a:r>
          </a:p>
          <a:p>
            <a:pPr lvl="1"/>
            <a:r>
              <a:rPr lang="en-US" sz="3000" dirty="0"/>
              <a:t>Variadic functions are supported</a:t>
            </a:r>
          </a:p>
          <a:p>
            <a:pPr lvl="1"/>
            <a:r>
              <a:rPr lang="en-US" sz="3000" dirty="0"/>
              <a:t>Function overloading </a:t>
            </a:r>
            <a:r>
              <a:rPr lang="en-US" sz="3000" dirty="0">
                <a:solidFill>
                  <a:srgbClr val="F3CD60"/>
                </a:solidFill>
              </a:rPr>
              <a:t>is not</a:t>
            </a:r>
            <a:r>
              <a:rPr lang="en-US" sz="3000" dirty="0"/>
              <a:t> supported</a:t>
            </a:r>
            <a:endParaRPr lang="ru-RU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B01BF4-B395-4DEE-8E5D-1BBA0DB252C1}"/>
              </a:ext>
            </a:extLst>
          </p:cNvPr>
          <p:cNvGrpSpPr/>
          <p:nvPr/>
        </p:nvGrpSpPr>
        <p:grpSpPr>
          <a:xfrm>
            <a:off x="8216356" y="1371600"/>
            <a:ext cx="3778877" cy="2895600"/>
            <a:chOff x="8150016" y="1371600"/>
            <a:chExt cx="3778877" cy="2895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65F522-CE72-4FDA-BD17-129C5660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016" y="1371600"/>
              <a:ext cx="2089763" cy="13353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A0FD5D-3FE0-4DD5-9A49-A0F79ECFE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675812" y="1828800"/>
              <a:ext cx="2253081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Basic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0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descr="http://www.facebook.com/SoftwareUniversity" title="Software University @ Facebook">
            <a:hlinkClick r:id="rId7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F8EF8392-3DCF-46D3-8FD7-E68D6CC91A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4" name="Picture 13">
            <a:hlinkClick r:id="rId11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270" y="3129922"/>
            <a:ext cx="1868483" cy="466034"/>
          </a:xfrm>
          <a:prstGeom prst="rect">
            <a:avLst/>
          </a:prstGeom>
        </p:spPr>
      </p:pic>
      <p:pic>
        <p:nvPicPr>
          <p:cNvPr id="15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140F7ED-98BA-4A51-A36D-BCBF46FF36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012" y="4876800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49" y="1752600"/>
            <a:ext cx="3560525" cy="187372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91" y="2819400"/>
            <a:ext cx="1527051" cy="117957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81E391-7AAE-41A5-8728-BF09211BA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[key =&gt; value]</a:t>
            </a:r>
          </a:p>
        </p:txBody>
      </p:sp>
    </p:spTree>
    <p:extLst>
      <p:ext uri="{BB962C8B-B14F-4D97-AF65-F5344CB8AC3E}">
        <p14:creationId xmlns:p14="http://schemas.microsoft.com/office/powerpoint/2010/main" val="429271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arrays </a:t>
            </a:r>
            <a:r>
              <a:rPr lang="en-US" dirty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by the numbers 0, 1, 2, 3, …</a:t>
            </a:r>
          </a:p>
          <a:p>
            <a:pPr>
              <a:lnSpc>
                <a:spcPct val="100000"/>
              </a:lnSpc>
            </a:pPr>
            <a:r>
              <a:rPr lang="en-US" dirty="0"/>
              <a:t>Hold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Arrays (Maps, Dictionaries)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8243" y="3124200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1213" y="3124200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Associative array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89012" y="3912626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364489" y="4584784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1 </a:t>
            </a:r>
            <a:r>
              <a:rPr lang="en-US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 </a:t>
            </a:r>
            <a:r>
              <a:rPr lang="en-US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 </a:t>
            </a:r>
            <a:r>
              <a:rPr lang="en-US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2213900" y="5147065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085012" y="3912626"/>
            <a:ext cx="3962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7437924" y="4581594"/>
          <a:ext cx="3254992" cy="1554480"/>
        </p:xfrm>
        <a:graphic>
          <a:graphicData uri="http://schemas.openxmlformats.org/drawingml/2006/table">
            <a:tbl>
              <a:tblPr/>
              <a:tblGrid>
                <a:gridCol w="180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2.30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apple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tomato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3.80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73261" y="4016119"/>
            <a:ext cx="1722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4812" y="4020614"/>
            <a:ext cx="130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9804" y="4588193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9804" y="5221348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1242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336698"/>
            <a:ext cx="10486782" cy="5065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$phonebook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30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"John Smith"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"+1-555-8976";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3000" dirty="0"/>
          </a:p>
          <a:p>
            <a:r>
              <a:rPr lang="en-US" sz="3000" dirty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"Lisa Smith"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"+1-555-1234";</a:t>
            </a:r>
          </a:p>
          <a:p>
            <a:r>
              <a:rPr lang="en-US" sz="3000" dirty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"Sam Doe"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"+1-555-5030";</a:t>
            </a:r>
          </a:p>
          <a:p>
            <a:r>
              <a:rPr lang="en-US" sz="3000" dirty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"Nakov"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"Nakov"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"+359-2-981-9819";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</a:t>
            </a:r>
          </a:p>
          <a:p>
            <a:pPr>
              <a:spcBef>
                <a:spcPts val="1200"/>
              </a:spcBef>
            </a:pP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unset</a:t>
            </a:r>
            <a:r>
              <a:rPr lang="en-US" sz="3000" dirty="0"/>
              <a:t>($phonebook["John Smith"]);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dirty="0"/>
              <a:t>echo </a:t>
            </a:r>
            <a:r>
              <a:rPr lang="en-US" sz="3000" dirty="0">
                <a:solidFill>
                  <a:srgbClr val="F3CD60"/>
                </a:solidFill>
              </a:rPr>
              <a:t>count</a:t>
            </a:r>
            <a:r>
              <a:rPr lang="en-US" sz="3000" dirty="0"/>
              <a:t>($phonebook);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/>
              <a:t>Initializing an associative array: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Accessing elements by index: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dirty="0"/>
              <a:t>Inserting / deleting elements:</a:t>
            </a:r>
          </a:p>
          <a:p>
            <a:pPr>
              <a:lnSpc>
                <a:spcPct val="95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56096"/>
            <a:ext cx="10820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$people = array(</a:t>
            </a:r>
          </a:p>
          <a:p>
            <a:r>
              <a:rPr lang="en-US" dirty="0"/>
              <a:t>  '</a:t>
            </a:r>
            <a:r>
              <a:rPr lang="en-US" noProof="1"/>
              <a:t>Gero</a:t>
            </a:r>
            <a:r>
              <a:rPr lang="en-US" dirty="0"/>
              <a:t>' =&gt; '0888-257124', '</a:t>
            </a:r>
            <a:r>
              <a:rPr lang="en-US" noProof="1"/>
              <a:t>Pencho</a:t>
            </a:r>
            <a:r>
              <a:rPr lang="en-US" dirty="0"/>
              <a:t>' =&gt; '0888-3188822');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57600"/>
            <a:ext cx="108204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echo $people['</a:t>
            </a:r>
            <a:r>
              <a:rPr lang="en-US" noProof="1"/>
              <a:t>Pencho</a:t>
            </a:r>
            <a:r>
              <a:rPr lang="en-US" dirty="0"/>
              <a:t>']; // 0888-3188822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5105400"/>
            <a:ext cx="10820400" cy="1187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100" dirty="0"/>
              <a:t>$people[</a:t>
            </a:r>
            <a:r>
              <a:rPr lang="en-US" sz="2100" noProof="1"/>
              <a:t>'Gosho</a:t>
            </a:r>
            <a:r>
              <a:rPr lang="en-US" sz="2100" dirty="0"/>
              <a:t>'] = '0237-51713'; // Add '</a:t>
            </a:r>
            <a:r>
              <a:rPr lang="en-US" sz="2100" noProof="1"/>
              <a:t>Gosho'</a:t>
            </a:r>
          </a:p>
          <a:p>
            <a:r>
              <a:rPr lang="en-US" sz="2100" dirty="0"/>
              <a:t>unset($people['</a:t>
            </a:r>
            <a:r>
              <a:rPr lang="en-US" sz="2100" noProof="1"/>
              <a:t>Pencho</a:t>
            </a:r>
            <a:r>
              <a:rPr lang="en-US" sz="2100" dirty="0"/>
              <a:t>']); // Remove '</a:t>
            </a:r>
            <a:r>
              <a:rPr lang="en-US" sz="2100" noProof="1"/>
              <a:t>Pencho'</a:t>
            </a:r>
          </a:p>
          <a:p>
            <a:r>
              <a:rPr lang="en-US" sz="2100" noProof="1"/>
              <a:t>print_r</a:t>
            </a:r>
            <a:r>
              <a:rPr lang="en-US" sz="2100" dirty="0"/>
              <a:t>($people); // Array([</a:t>
            </a:r>
            <a:r>
              <a:rPr lang="en-US" sz="2100" noProof="1"/>
              <a:t>Gero</a:t>
            </a:r>
            <a:r>
              <a:rPr lang="en-US" sz="2100" dirty="0"/>
              <a:t>] =&gt; 0888-257124 [</a:t>
            </a:r>
            <a:r>
              <a:rPr lang="en-US" sz="2100" noProof="1"/>
              <a:t>Gosho</a:t>
            </a:r>
            <a:r>
              <a:rPr lang="en-US" sz="2100" dirty="0"/>
              <a:t>] =&gt; 0237-51713)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($array as $key =&gt; $value)</a:t>
            </a:r>
          </a:p>
          <a:p>
            <a:pPr lvl="1"/>
            <a:r>
              <a:rPr lang="en-US" sz="3000" dirty="0">
                <a:latin typeface="+mj-lt"/>
                <a:cs typeface="Consolas" panose="020B0609020204030204" pitchFamily="49" charset="0"/>
              </a:rPr>
              <a:t>Iterates through each of the key-value pairs in the array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Associative Arrays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2101" y="2651446"/>
            <a:ext cx="1054462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$greetings = ['UK' =&gt; 'Good morning', 'France' =&gt; 'Bonjour', 'Germany' =&gt; 'Guten Tag', 'Bulgaria' =&gt; 'Ko staa'];</a:t>
            </a:r>
          </a:p>
          <a:p>
            <a:pPr>
              <a:lnSpc>
                <a:spcPct val="110000"/>
              </a:lnSpc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($greetings as $key =&gt; $value) {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"In $key people say \"$value\".";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"&lt;br&gt;";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C:\Users\bubbles\Desktop\Arrays, Strings and Objects\PHP images\quotetoc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0" y="4343400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946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2695</Words>
  <Application>Microsoft Office PowerPoint</Application>
  <PresentationFormat>Custom</PresentationFormat>
  <Paragraphs>440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Advanced Syntax</vt:lpstr>
      <vt:lpstr>Table of Contents</vt:lpstr>
      <vt:lpstr>Questions</vt:lpstr>
      <vt:lpstr>Associative Arrays</vt:lpstr>
      <vt:lpstr>Associative Arrays (Maps, Dictionaries)</vt:lpstr>
      <vt:lpstr>Phonebook – Associative Array Example</vt:lpstr>
      <vt:lpstr>Associative Arrays in PHP</vt:lpstr>
      <vt:lpstr>Iterating Through Associative Arrays</vt:lpstr>
      <vt:lpstr>Problem: Sum by Town</vt:lpstr>
      <vt:lpstr>Solution: Sum of Towns</vt:lpstr>
      <vt:lpstr>Problem: Counting Letters in Text</vt:lpstr>
      <vt:lpstr>Practice: Associative Arrays</vt:lpstr>
      <vt:lpstr>Functions</vt:lpstr>
      <vt:lpstr>Functions</vt:lpstr>
      <vt:lpstr>Default Parameter Values</vt:lpstr>
      <vt:lpstr>Functions Parameters: Pass by Reference</vt:lpstr>
      <vt:lpstr>Variable Number of Arguments</vt:lpstr>
      <vt:lpstr>Variable Number of Arguments (2)</vt:lpstr>
      <vt:lpstr>Returning Values from a Function</vt:lpstr>
      <vt:lpstr>Returning Multiple Values from a Function</vt:lpstr>
      <vt:lpstr>Type Hinting/Declaration</vt:lpstr>
      <vt:lpstr>Variable Functions</vt:lpstr>
      <vt:lpstr>Few Notes on Functions</vt:lpstr>
      <vt:lpstr>Anonymous Functions</vt:lpstr>
      <vt:lpstr>Function Overloading</vt:lpstr>
      <vt:lpstr>Problem: Symmetry Check (Palindrome)</vt:lpstr>
      <vt:lpstr>Problem: Day of Week</vt:lpstr>
      <vt:lpstr>Practice: Functions</vt:lpstr>
      <vt:lpstr>Variables Scope</vt:lpstr>
      <vt:lpstr>Variables Scope</vt:lpstr>
      <vt:lpstr>The Global Keyword</vt:lpstr>
      <vt:lpstr>Loops and Variable Scope</vt:lpstr>
      <vt:lpstr>Static Keyword</vt:lpstr>
      <vt:lpstr>Summary</vt:lpstr>
      <vt:lpstr>PHP Basic Syntax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Advanced Syntax</dc:title>
  <dc:subject>PHP Fundamentals Course</dc:subject>
  <dc:creator/>
  <cp:keywords>SoftUni, Software University, programming, software development, software engineering, education, training,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2017-09-21T09:53:37Z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